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7"/>
  </p:notesMasterIdLst>
  <p:sldIdLst>
    <p:sldId id="272" r:id="rId5"/>
    <p:sldId id="273" r:id="rId6"/>
  </p:sldIdLst>
  <p:sldSz cx="7772400" cy="10058400"/>
  <p:notesSz cx="7010400" cy="9296400"/>
  <p:defaultTextStyle>
    <a:defPPr>
      <a:defRPr lang="en-US"/>
    </a:defPPr>
    <a:lvl1pPr marL="0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05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09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14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18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24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28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33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37" algn="l" defTabSz="1018809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6" userDrawn="1">
          <p15:clr>
            <a:srgbClr val="A4A3A4"/>
          </p15:clr>
        </p15:guide>
        <p15:guide id="2" pos="36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athan Fluitt" initials="JF" lastIdx="3" clrIdx="0"/>
  <p:cmAuthor id="7" name="Grady, Christopher [USA]" initials="GC[" lastIdx="1" clrIdx="7">
    <p:extLst/>
  </p:cmAuthor>
  <p:cmAuthor id="1" name="Levin, Noam [USA]" initials="NL" lastIdx="1" clrIdx="1"/>
  <p:cmAuthor id="8" name="Walaski, Christina [USA]" initials="WC[" lastIdx="5" clrIdx="8">
    <p:extLst/>
  </p:cmAuthor>
  <p:cmAuthor id="2" name="Hoffman, Christina [USA]" initials="HC[" lastIdx="1" clrIdx="2"/>
  <p:cmAuthor id="9" name="Thomas, Matthew [USA]" initials="TM[" lastIdx="2" clrIdx="9">
    <p:extLst/>
  </p:cmAuthor>
  <p:cmAuthor id="3" name="Aimee Meacham" initials="AM" lastIdx="4" clrIdx="3"/>
  <p:cmAuthor id="10" name="Andrew Spurgeon" initials="ADS" lastIdx="7" clrIdx="10"/>
  <p:cmAuthor id="4" name="McCaffrey, Kathryn [USA]" initials="MK[" lastIdx="15" clrIdx="4">
    <p:extLst/>
  </p:cmAuthor>
  <p:cmAuthor id="5" name="Katherine Scott" initials="KS" lastIdx="10" clrIdx="5"/>
  <p:cmAuthor id="6" name="Leonard, Colleen [USA]" initials="LC[" lastIdx="10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12F"/>
    <a:srgbClr val="E4EEFC"/>
    <a:srgbClr val="CBDFF9"/>
    <a:srgbClr val="F6CA43"/>
    <a:srgbClr val="119E9D"/>
    <a:srgbClr val="119E9B"/>
    <a:srgbClr val="04A4A1"/>
    <a:srgbClr val="197279"/>
    <a:srgbClr val="26AF60"/>
    <a:srgbClr val="6AC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3192" autoAdjust="0"/>
  </p:normalViewPr>
  <p:slideViewPr>
    <p:cSldViewPr snapToGrid="0">
      <p:cViewPr>
        <p:scale>
          <a:sx n="106" d="100"/>
          <a:sy n="106" d="100"/>
        </p:scale>
        <p:origin x="510" y="-3024"/>
      </p:cViewPr>
      <p:guideLst>
        <p:guide orient="horz" pos="4296"/>
        <p:guide pos="3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90" tIns="46144" rIns="92290" bIns="461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290" tIns="46144" rIns="92290" bIns="46144" rtlCol="0"/>
          <a:lstStyle>
            <a:lvl1pPr algn="r">
              <a:defRPr sz="1200"/>
            </a:lvl1pPr>
          </a:lstStyle>
          <a:p>
            <a:fld id="{0688FDA4-C47C-4EC1-A59B-66EB121A46AE}" type="datetimeFigureOut">
              <a:rPr lang="en-US" smtClean="0"/>
              <a:t>6/21/2017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696913"/>
            <a:ext cx="26955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4" rIns="92290" bIns="461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3"/>
            <a:ext cx="5608320" cy="4183380"/>
          </a:xfrm>
          <a:prstGeom prst="rect">
            <a:avLst/>
          </a:prstGeom>
        </p:spPr>
        <p:txBody>
          <a:bodyPr vert="horz" lIns="92290" tIns="46144" rIns="92290" bIns="461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2290" tIns="46144" rIns="92290" bIns="461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2290" tIns="46144" rIns="92290" bIns="46144" rtlCol="0" anchor="b"/>
          <a:lstStyle>
            <a:lvl1pPr algn="r">
              <a:defRPr sz="1200"/>
            </a:lvl1pPr>
          </a:lstStyle>
          <a:p>
            <a:fld id="{A56B689B-6D8E-4FD6-A786-1302BAD9B9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0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1pPr>
    <a:lvl2pPr marL="509405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2pPr>
    <a:lvl3pPr marL="1018809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3pPr>
    <a:lvl4pPr marL="1528214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4pPr>
    <a:lvl5pPr marL="2037618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5pPr>
    <a:lvl6pPr marL="2547024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6pPr>
    <a:lvl7pPr marL="3056428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7pPr>
    <a:lvl8pPr marL="3565833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8pPr>
    <a:lvl9pPr marL="4075237" algn="l" defTabSz="1018809" rtl="0" eaLnBrk="1" latinLnBrk="0" hangingPunct="1">
      <a:defRPr sz="1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7413" y="696913"/>
            <a:ext cx="2695575" cy="3487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B689B-6D8E-4FD6-A786-1302BAD9B9E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-12700" y="9429958"/>
            <a:ext cx="7772400" cy="0"/>
          </a:xfrm>
          <a:prstGeom prst="line">
            <a:avLst/>
          </a:prstGeom>
          <a:ln w="50800">
            <a:solidFill>
              <a:srgbClr val="6B10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-5338" y="2349500"/>
            <a:ext cx="7777738" cy="381000"/>
          </a:xfrm>
          <a:prstGeom prst="rect">
            <a:avLst/>
          </a:prstGeom>
          <a:solidFill>
            <a:srgbClr val="F791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4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588000" y="2743200"/>
            <a:ext cx="2184400" cy="7315200"/>
          </a:xfrm>
          <a:prstGeom prst="rect">
            <a:avLst/>
          </a:prstGeom>
          <a:solidFill>
            <a:srgbClr val="F0F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9691" y="9504035"/>
            <a:ext cx="3018209" cy="55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34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-12700" y="9429958"/>
            <a:ext cx="7772400" cy="0"/>
          </a:xfrm>
          <a:prstGeom prst="line">
            <a:avLst/>
          </a:prstGeom>
          <a:ln w="50800">
            <a:solidFill>
              <a:srgbClr val="6B10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9691" y="9504035"/>
            <a:ext cx="3018209" cy="554365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5588000" y="0"/>
            <a:ext cx="2184400" cy="10058400"/>
          </a:xfrm>
          <a:prstGeom prst="rect">
            <a:avLst/>
          </a:prstGeom>
          <a:solidFill>
            <a:srgbClr val="F0F6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1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28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57925" rtl="0" eaLnBrk="1" latinLnBrk="0" hangingPunct="1">
        <a:spcBef>
          <a:spcPct val="0"/>
        </a:spcBef>
        <a:buNone/>
        <a:defRPr sz="46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222" indent="-359222" algn="l" defTabSz="957925" rtl="0" eaLnBrk="1" latinLnBrk="0" hangingPunct="1">
        <a:spcBef>
          <a:spcPct val="20000"/>
        </a:spcBef>
        <a:buFont typeface="Arial" pitchFamily="34" charset="0"/>
        <a:buChar char="•"/>
        <a:defRPr sz="3352" kern="1200">
          <a:solidFill>
            <a:schemeClr val="tx1"/>
          </a:solidFill>
          <a:latin typeface="+mn-lt"/>
          <a:ea typeface="+mn-ea"/>
          <a:cs typeface="+mn-cs"/>
        </a:defRPr>
      </a:lvl1pPr>
      <a:lvl2pPr marL="778314" indent="-299352" algn="l" defTabSz="957925" rtl="0" eaLnBrk="1" latinLnBrk="0" hangingPunct="1">
        <a:spcBef>
          <a:spcPct val="20000"/>
        </a:spcBef>
        <a:buFont typeface="Arial" pitchFamily="34" charset="0"/>
        <a:buChar char="–"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1197407" indent="-239481" algn="l" defTabSz="957925" rtl="0" eaLnBrk="1" latinLnBrk="0" hangingPunct="1">
        <a:spcBef>
          <a:spcPct val="20000"/>
        </a:spcBef>
        <a:buFont typeface="Arial" pitchFamily="34" charset="0"/>
        <a:buChar char="•"/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1676370" indent="-239481" algn="l" defTabSz="957925" rtl="0" eaLnBrk="1" latinLnBrk="0" hangingPunct="1">
        <a:spcBef>
          <a:spcPct val="20000"/>
        </a:spcBef>
        <a:buFont typeface="Arial" pitchFamily="34" charset="0"/>
        <a:buChar char="–"/>
        <a:defRPr sz="2095" kern="1200">
          <a:solidFill>
            <a:schemeClr val="tx1"/>
          </a:solidFill>
          <a:latin typeface="+mn-lt"/>
          <a:ea typeface="+mn-ea"/>
          <a:cs typeface="+mn-cs"/>
        </a:defRPr>
      </a:lvl4pPr>
      <a:lvl5pPr marL="2155332" indent="-239481" algn="l" defTabSz="957925" rtl="0" eaLnBrk="1" latinLnBrk="0" hangingPunct="1">
        <a:spcBef>
          <a:spcPct val="20000"/>
        </a:spcBef>
        <a:buFont typeface="Arial" pitchFamily="34" charset="0"/>
        <a:buChar char="»"/>
        <a:defRPr sz="2095" kern="1200">
          <a:solidFill>
            <a:schemeClr val="tx1"/>
          </a:solidFill>
          <a:latin typeface="+mn-lt"/>
          <a:ea typeface="+mn-ea"/>
          <a:cs typeface="+mn-cs"/>
        </a:defRPr>
      </a:lvl5pPr>
      <a:lvl6pPr marL="2634295" indent="-239481" algn="l" defTabSz="957925" rtl="0" eaLnBrk="1" latinLnBrk="0" hangingPunct="1">
        <a:spcBef>
          <a:spcPct val="20000"/>
        </a:spcBef>
        <a:buFont typeface="Arial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spcBef>
          <a:spcPct val="20000"/>
        </a:spcBef>
        <a:buFont typeface="Arial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spcBef>
          <a:spcPct val="20000"/>
        </a:spcBef>
        <a:buFont typeface="Arial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spcBef>
          <a:spcPct val="20000"/>
        </a:spcBef>
        <a:buFont typeface="Arial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8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go.usa.gov/c8BGT" TargetMode="External"/><Relationship Id="rId7" Type="http://schemas.openxmlformats.org/officeDocument/2006/relationships/hyperlink" Target="http://go.usa.gov/c8BfR" TargetMode="External"/><Relationship Id="rId2" Type="http://schemas.openxmlformats.org/officeDocument/2006/relationships/hyperlink" Target="http://go.usa.gov/c8Bv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.usa.gov/xkpwm" TargetMode="External"/><Relationship Id="rId5" Type="http://schemas.openxmlformats.org/officeDocument/2006/relationships/hyperlink" Target="http://go.usa.gov/xkpwV" TargetMode="External"/><Relationship Id="rId4" Type="http://schemas.openxmlformats.org/officeDocument/2006/relationships/hyperlink" Target="http://go.usa.gov/c8BG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0" y="2347243"/>
            <a:ext cx="7772400" cy="385011"/>
          </a:xfrm>
          <a:prstGeom prst="rect">
            <a:avLst/>
          </a:prstGeom>
          <a:solidFill>
            <a:srgbClr val="119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19E9B"/>
              </a:solidFill>
            </a:endParaRPr>
          </a:p>
        </p:txBody>
      </p:sp>
      <p:sp>
        <p:nvSpPr>
          <p:cNvPr id="29" name="Title 2"/>
          <p:cNvSpPr txBox="1">
            <a:spLocks/>
          </p:cNvSpPr>
          <p:nvPr/>
        </p:nvSpPr>
        <p:spPr>
          <a:xfrm>
            <a:off x="0" y="2324621"/>
            <a:ext cx="7772400" cy="410547"/>
          </a:xfrm>
          <a:prstGeom prst="rect">
            <a:avLst/>
          </a:prstGeom>
          <a:gradFill flip="none" rotWithShape="1">
            <a:gsLst>
              <a:gs pos="0">
                <a:srgbClr val="F7912F">
                  <a:shade val="30000"/>
                  <a:satMod val="115000"/>
                </a:srgbClr>
              </a:gs>
              <a:gs pos="50000">
                <a:srgbClr val="F7912F">
                  <a:shade val="67500"/>
                  <a:satMod val="115000"/>
                </a:srgbClr>
              </a:gs>
              <a:gs pos="100000">
                <a:srgbClr val="F7912F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vert="horz" lIns="95794" tIns="47897" rIns="95794" bIns="4789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7338" algn="l"/>
            <a:r>
              <a:rPr lang="en-US" sz="2400" b="1" cap="small" dirty="0" smtClean="0">
                <a:solidFill>
                  <a:schemeClr val="bg1"/>
                </a:solidFill>
                <a:latin typeface="Arial Narrow" pitchFamily="34" charset="0"/>
              </a:rPr>
              <a:t>BroadbandUSA</a:t>
            </a:r>
            <a:r>
              <a:rPr lang="en-US" sz="2400" b="1" cap="small" dirty="0">
                <a:solidFill>
                  <a:schemeClr val="bg1"/>
                </a:solidFill>
                <a:latin typeface="Arial Narrow" pitchFamily="34" charset="0"/>
              </a:rPr>
              <a:t>: </a:t>
            </a:r>
            <a:r>
              <a:rPr lang="en-US" sz="2400" b="1" cap="small" dirty="0" smtClean="0">
                <a:solidFill>
                  <a:schemeClr val="bg1"/>
                </a:solidFill>
                <a:latin typeface="Arial Narrow" pitchFamily="34" charset="0"/>
              </a:rPr>
              <a:t>Community Connectivity Assessment</a:t>
            </a:r>
            <a:endParaRPr lang="en-US" sz="2400" b="1" cap="small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348350" y="2854346"/>
            <a:ext cx="5199009" cy="1803379"/>
          </a:xfrm>
          <a:prstGeom prst="rect">
            <a:avLst/>
          </a:prstGeom>
          <a:ln>
            <a:noFill/>
          </a:ln>
        </p:spPr>
        <p:txBody>
          <a:bodyPr numCol="1" spcCol="18288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What is </a:t>
            </a:r>
            <a:r>
              <a:rPr lang="en-US" sz="1400" b="1" dirty="0" err="1" smtClean="0">
                <a:solidFill>
                  <a:srgbClr val="580000"/>
                </a:solidFill>
                <a:latin typeface="Arial Narrow" panose="020B0606020202030204" pitchFamily="34" charset="0"/>
              </a:rPr>
              <a:t>BroadbandUSA’s</a:t>
            </a: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 Community Connectivity Assessment?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Arial Narrow" panose="020B0606020202030204" pitchFamily="34" charset="0"/>
              </a:rPr>
              <a:t>Communities across America are working to ensure that they have </a:t>
            </a:r>
            <a:r>
              <a:rPr lang="en-US" sz="1000" dirty="0" smtClean="0">
                <a:latin typeface="Arial Narrow" panose="020B0606020202030204" pitchFamily="34" charset="0"/>
              </a:rPr>
              <a:t>the broadband connectivity </a:t>
            </a:r>
            <a:r>
              <a:rPr lang="en-US" sz="1000" dirty="0">
                <a:latin typeface="Arial Narrow" panose="020B0606020202030204" pitchFamily="34" charset="0"/>
              </a:rPr>
              <a:t>needed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Arial Narrow" panose="020B0606020202030204" pitchFamily="34" charset="0"/>
              </a:rPr>
              <a:t>drive economic development, expand educational opportunities, improve government services,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Arial Narrow" panose="020B0606020202030204" pitchFamily="34" charset="0"/>
              </a:rPr>
              <a:t>strengthen local – and global – connections</a:t>
            </a:r>
            <a:r>
              <a:rPr lang="en-US" sz="1000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Arial Narrow" panose="020B0606020202030204" pitchFamily="34" charset="0"/>
              </a:rPr>
              <a:t>BroadbandUSA strives to advance broadband infrastructure deployment, </a:t>
            </a:r>
            <a:r>
              <a:rPr lang="en-US" sz="1000" dirty="0" smtClean="0">
                <a:latin typeface="Arial Narrow" panose="020B0606020202030204" pitchFamily="34" charset="0"/>
              </a:rPr>
              <a:t>improve digital </a:t>
            </a:r>
            <a:r>
              <a:rPr lang="en-US" sz="1000" dirty="0">
                <a:latin typeface="Arial Narrow" panose="020B0606020202030204" pitchFamily="34" charset="0"/>
              </a:rPr>
              <a:t>inclusion and strengthen broadband policies. </a:t>
            </a:r>
            <a:r>
              <a:rPr lang="en-US" sz="1000" dirty="0" smtClean="0">
                <a:latin typeface="Arial Narrow" panose="020B0606020202030204" pitchFamily="34" charset="0"/>
              </a:rPr>
              <a:t>BroadbandUSA </a:t>
            </a:r>
            <a:r>
              <a:rPr lang="en-US" sz="1000" dirty="0">
                <a:latin typeface="Arial Narrow" panose="020B0606020202030204" pitchFamily="34" charset="0"/>
              </a:rPr>
              <a:t>worked hand-in-hand with hundreds of state and local broadband leaders, industry and </a:t>
            </a:r>
            <a:r>
              <a:rPr lang="en-US" sz="1000" dirty="0" smtClean="0">
                <a:latin typeface="Arial Narrow" panose="020B0606020202030204" pitchFamily="34" charset="0"/>
              </a:rPr>
              <a:t>nonprofits to </a:t>
            </a:r>
            <a:r>
              <a:rPr lang="en-US" sz="1000" dirty="0">
                <a:latin typeface="Arial Narrow" panose="020B0606020202030204" pitchFamily="34" charset="0"/>
              </a:rPr>
              <a:t>develop the </a:t>
            </a:r>
            <a:r>
              <a:rPr lang="en-US" sz="1000" dirty="0" smtClean="0">
                <a:latin typeface="Arial Narrow" panose="020B0606020202030204" pitchFamily="34" charset="0"/>
              </a:rPr>
              <a:t>BroadbandUSA Community </a:t>
            </a:r>
            <a:r>
              <a:rPr lang="en-US" sz="1000" dirty="0">
                <a:latin typeface="Arial Narrow" panose="020B0606020202030204" pitchFamily="34" charset="0"/>
              </a:rPr>
              <a:t>Connectivity </a:t>
            </a:r>
            <a:r>
              <a:rPr lang="en-US" sz="1000" dirty="0" smtClean="0">
                <a:latin typeface="Arial Narrow" panose="020B0606020202030204" pitchFamily="34" charset="0"/>
              </a:rPr>
              <a:t>Assessment – </a:t>
            </a:r>
            <a:r>
              <a:rPr lang="en-US" sz="1000" dirty="0">
                <a:latin typeface="Arial Narrow" panose="020B0606020202030204" pitchFamily="34" charset="0"/>
              </a:rPr>
              <a:t>a planning tool designed to bring </a:t>
            </a:r>
            <a:r>
              <a:rPr lang="en-US" sz="1000" dirty="0" smtClean="0">
                <a:latin typeface="Arial Narrow" panose="020B0606020202030204" pitchFamily="34" charset="0"/>
              </a:rPr>
              <a:t>more resources </a:t>
            </a:r>
            <a:r>
              <a:rPr lang="en-US" sz="1000" dirty="0">
                <a:latin typeface="Arial Narrow" panose="020B0606020202030204" pitchFamily="34" charset="0"/>
              </a:rPr>
              <a:t>to local efforts. </a:t>
            </a:r>
            <a:r>
              <a:rPr lang="en-US" sz="1000" dirty="0" smtClean="0">
                <a:latin typeface="Arial Narrow" panose="020B0606020202030204" pitchFamily="34" charset="0"/>
              </a:rPr>
              <a:t>The assessment is </a:t>
            </a:r>
            <a:r>
              <a:rPr lang="en-US" sz="1000" dirty="0" err="1" smtClean="0">
                <a:latin typeface="Arial Narrow" panose="020B0606020202030204" pitchFamily="34" charset="0"/>
              </a:rPr>
              <a:t>BroadbandUSA’s</a:t>
            </a:r>
            <a:r>
              <a:rPr lang="en-US" sz="1000" dirty="0" smtClean="0">
                <a:latin typeface="Arial Narrow" panose="020B0606020202030204" pitchFamily="34" charset="0"/>
              </a:rPr>
              <a:t> newest tool designed to help </a:t>
            </a:r>
            <a:r>
              <a:rPr lang="en-US" sz="1000" dirty="0">
                <a:latin typeface="Arial Narrow" panose="020B0606020202030204" pitchFamily="34" charset="0"/>
              </a:rPr>
              <a:t>communities</a:t>
            </a:r>
            <a:r>
              <a:rPr lang="en-US" sz="1000" dirty="0" smtClean="0">
                <a:latin typeface="Arial Narrow" panose="020B060602020203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4"/>
              </a:buBlip>
            </a:pPr>
            <a:r>
              <a:rPr lang="en-US" sz="1000" b="1" dirty="0" smtClean="0">
                <a:latin typeface="Arial Narrow" panose="020B0606020202030204" pitchFamily="34" charset="0"/>
              </a:rPr>
              <a:t>Speed Planning</a:t>
            </a:r>
            <a:r>
              <a:rPr lang="en-US" sz="1000" dirty="0" smtClean="0">
                <a:latin typeface="Arial Narrow" panose="020B0606020202030204" pitchFamily="34" charset="0"/>
              </a:rPr>
              <a:t>: Assist state and local leaders to prioritize broadband goals and take </a:t>
            </a:r>
            <a:r>
              <a:rPr lang="en-US" sz="1000" dirty="0" smtClean="0">
                <a:latin typeface="Arial Narrow" panose="020B0606020202030204" pitchFamily="34" charset="0"/>
              </a:rPr>
              <a:t>action.   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4"/>
              </a:buBlip>
            </a:pPr>
            <a:r>
              <a:rPr lang="en-US" sz="1000" b="1" dirty="0">
                <a:latin typeface="Arial Narrow" panose="020B0606020202030204" pitchFamily="34" charset="0"/>
              </a:rPr>
              <a:t>Support Collaboration</a:t>
            </a:r>
            <a:r>
              <a:rPr lang="en-US" sz="1000" dirty="0">
                <a:latin typeface="Arial Narrow" panose="020B0606020202030204" pitchFamily="34" charset="0"/>
              </a:rPr>
              <a:t>: Encourage local leaders to engage with industry, public and non-profit </a:t>
            </a:r>
            <a:r>
              <a:rPr lang="en-US" sz="1000" dirty="0" smtClean="0">
                <a:latin typeface="Arial Narrow" panose="020B0606020202030204" pitchFamily="34" charset="0"/>
              </a:rPr>
              <a:t>stakeholders, by offering a robust assessment structure and platform to support that collaboration.   </a:t>
            </a:r>
            <a:endParaRPr lang="en-US" sz="10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4"/>
              </a:buBlip>
            </a:pPr>
            <a:r>
              <a:rPr lang="en-US" sz="1000" b="1" dirty="0" smtClean="0">
                <a:latin typeface="Arial Narrow" panose="020B0606020202030204" pitchFamily="34" charset="0"/>
              </a:rPr>
              <a:t>Leverage data</a:t>
            </a:r>
            <a:r>
              <a:rPr lang="en-US" sz="1000" dirty="0" smtClean="0">
                <a:latin typeface="Arial Narrow" panose="020B0606020202030204" pitchFamily="34" charset="0"/>
              </a:rPr>
              <a:t>: </a:t>
            </a:r>
            <a:r>
              <a:rPr lang="en-US" sz="1000" dirty="0">
                <a:latin typeface="Arial Narrow" panose="020B0606020202030204" pitchFamily="34" charset="0"/>
              </a:rPr>
              <a:t>Provide </a:t>
            </a:r>
            <a:r>
              <a:rPr lang="en-US" sz="1000" dirty="0" smtClean="0">
                <a:latin typeface="Arial Narrow" panose="020B0606020202030204" pitchFamily="34" charset="0"/>
              </a:rPr>
              <a:t>a localized presentation of national datasets so that leaders have the information they need when then need it. </a:t>
            </a:r>
            <a:endParaRPr lang="en-US" sz="10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4"/>
              </a:buBlip>
            </a:pPr>
            <a:r>
              <a:rPr lang="en-US" sz="1000" b="1" dirty="0" smtClean="0">
                <a:latin typeface="Arial Narrow" panose="020B0606020202030204" pitchFamily="34" charset="0"/>
              </a:rPr>
              <a:t>Accelerate </a:t>
            </a:r>
            <a:r>
              <a:rPr lang="en-US" sz="1000" b="1" dirty="0" smtClean="0">
                <a:latin typeface="Arial Narrow" panose="020B0606020202030204" pitchFamily="34" charset="0"/>
              </a:rPr>
              <a:t>Outcomes</a:t>
            </a:r>
            <a:r>
              <a:rPr lang="en-US" sz="1000" dirty="0" smtClean="0">
                <a:latin typeface="Arial Narrow" panose="020B0606020202030204" pitchFamily="34" charset="0"/>
              </a:rPr>
              <a:t>: Provide a single source with valuable community and broadband data</a:t>
            </a:r>
            <a:r>
              <a:rPr lang="en-US" sz="1000" dirty="0">
                <a:latin typeface="Arial Narrow" panose="020B0606020202030204" pitchFamily="34" charset="0"/>
              </a:rPr>
              <a:t> </a:t>
            </a:r>
            <a:r>
              <a:rPr lang="en-US" sz="1000" dirty="0" smtClean="0">
                <a:latin typeface="Arial Narrow" panose="020B0606020202030204" pitchFamily="34" charset="0"/>
              </a:rPr>
              <a:t>and links to an extensive library of broadband resources. </a:t>
            </a: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4"/>
              </a:buBlip>
            </a:pPr>
            <a:r>
              <a:rPr lang="en-US" sz="1000" b="1" dirty="0" smtClean="0">
                <a:latin typeface="Arial Narrow" panose="020B0606020202030204" pitchFamily="34" charset="0"/>
              </a:rPr>
              <a:t>Reduce Barriers</a:t>
            </a:r>
            <a:r>
              <a:rPr lang="en-US" sz="1000" dirty="0" smtClean="0">
                <a:latin typeface="Arial Narrow" panose="020B0606020202030204" pitchFamily="34" charset="0"/>
              </a:rPr>
              <a:t>: Helps state and local leaders identify and address policy barriers to encourage private investment and improve individual digital skills and access to devices.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19" y="6232073"/>
            <a:ext cx="1638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Arial Narrow" panose="020B060602020203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72400" cy="234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649300" y="2769587"/>
            <a:ext cx="2050701" cy="708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ts val="600"/>
              </a:spcBef>
              <a:spcAft>
                <a:spcPts val="300"/>
              </a:spcAft>
              <a:buClr>
                <a:srgbClr val="4572A0"/>
              </a:buClr>
            </a:pPr>
            <a:r>
              <a:rPr lang="en-US" sz="1200" b="1" dirty="0">
                <a:solidFill>
                  <a:srgbClr val="580000"/>
                </a:solidFill>
                <a:latin typeface="Arial Narrow" panose="020B0606020202030204" pitchFamily="34" charset="0"/>
              </a:rPr>
              <a:t>About BroadbandUSA</a:t>
            </a:r>
          </a:p>
          <a:p>
            <a:pPr>
              <a:spcAft>
                <a:spcPts val="600"/>
              </a:spcAft>
            </a:pPr>
            <a:r>
              <a:rPr lang="en-US" sz="900" dirty="0" smtClean="0">
                <a:latin typeface="Arial Narrow" panose="020B0606020202030204" pitchFamily="34" charset="0"/>
              </a:rPr>
              <a:t>National </a:t>
            </a:r>
            <a:r>
              <a:rPr lang="en-US" sz="900" dirty="0">
                <a:latin typeface="Arial Narrow" panose="020B0606020202030204" pitchFamily="34" charset="0"/>
              </a:rPr>
              <a:t>Telecommunications and Information Administration’s (NTIA) BroadbandUSA program provides assistance to </a:t>
            </a:r>
            <a:r>
              <a:rPr lang="en-US" sz="900" dirty="0" smtClean="0">
                <a:latin typeface="Arial Narrow" panose="020B0606020202030204" pitchFamily="34" charset="0"/>
              </a:rPr>
              <a:t>state and local governments, </a:t>
            </a:r>
            <a:r>
              <a:rPr lang="en-US" sz="900" dirty="0">
                <a:latin typeface="Arial Narrow" panose="020B0606020202030204" pitchFamily="34" charset="0"/>
              </a:rPr>
              <a:t>industry and non-profits that want to expand broadband infrastructure and promote digital inclusion. BroadbandUSA offers technical assistance services that are driven by the needs and interests of </a:t>
            </a:r>
            <a:r>
              <a:rPr lang="en-US" sz="900" dirty="0" smtClean="0">
                <a:latin typeface="Arial Narrow" panose="020B0606020202030204" pitchFamily="34" charset="0"/>
              </a:rPr>
              <a:t>state and local </a:t>
            </a:r>
            <a:r>
              <a:rPr lang="en-US" sz="900" dirty="0">
                <a:latin typeface="Arial Narrow" panose="020B0606020202030204" pitchFamily="34" charset="0"/>
              </a:rPr>
              <a:t>broadband leaders, </a:t>
            </a:r>
            <a:r>
              <a:rPr lang="en-US" sz="900" dirty="0" smtClean="0">
                <a:latin typeface="Arial Narrow" panose="020B0606020202030204" pitchFamily="34" charset="0"/>
              </a:rPr>
              <a:t>focusing on supporting planning</a:t>
            </a:r>
            <a:r>
              <a:rPr lang="en-US" sz="900" dirty="0">
                <a:latin typeface="Arial Narrow" panose="020B0606020202030204" pitchFamily="34" charset="0"/>
              </a:rPr>
              <a:t>, funding, and </a:t>
            </a:r>
            <a:r>
              <a:rPr lang="en-US" sz="900" dirty="0" smtClean="0">
                <a:latin typeface="Arial Narrow" panose="020B0606020202030204" pitchFamily="34" charset="0"/>
              </a:rPr>
              <a:t>implementing local </a:t>
            </a:r>
            <a:r>
              <a:rPr lang="en-US" sz="900" dirty="0">
                <a:latin typeface="Arial Narrow" panose="020B0606020202030204" pitchFamily="34" charset="0"/>
              </a:rPr>
              <a:t>broadband programs</a:t>
            </a:r>
            <a:r>
              <a:rPr lang="en-US" sz="900" dirty="0" smtClean="0">
                <a:latin typeface="Arial Narrow" panose="020B060602020203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900" dirty="0" smtClean="0">
                <a:latin typeface="Arial Narrow" panose="020B0606020202030204" pitchFamily="34" charset="0"/>
              </a:rPr>
              <a:t>BroadbandUSA </a:t>
            </a:r>
            <a:r>
              <a:rPr lang="en-US" sz="900" dirty="0">
                <a:latin typeface="Arial Narrow" panose="020B0606020202030204" pitchFamily="34" charset="0"/>
              </a:rPr>
              <a:t>also provides solution-neutral guides and tools that provide communities with self-help options, as well as regional workshops that bring local stakeholders together. These efforts arm </a:t>
            </a:r>
            <a:r>
              <a:rPr lang="en-US" sz="900" dirty="0" smtClean="0">
                <a:latin typeface="Arial Narrow" panose="020B0606020202030204" pitchFamily="34" charset="0"/>
              </a:rPr>
              <a:t>state and local </a:t>
            </a:r>
            <a:r>
              <a:rPr lang="en-US" sz="900" dirty="0">
                <a:latin typeface="Arial Narrow" panose="020B0606020202030204" pitchFamily="34" charset="0"/>
              </a:rPr>
              <a:t>leaders with information to make key decisions, guidance on how to use broadband to meet their community’s needs, and connections to federal, state and industry stakeholders to advance </a:t>
            </a:r>
            <a:r>
              <a:rPr lang="en-US" sz="900" dirty="0" smtClean="0">
                <a:latin typeface="Arial Narrow" panose="020B0606020202030204" pitchFamily="34" charset="0"/>
              </a:rPr>
              <a:t>their overarching goals such as economic </a:t>
            </a:r>
            <a:r>
              <a:rPr lang="en-US" sz="900" dirty="0">
                <a:latin typeface="Arial Narrow" panose="020B0606020202030204" pitchFamily="34" charset="0"/>
              </a:rPr>
              <a:t>development, education, healthcare and public safety. </a:t>
            </a:r>
          </a:p>
          <a:p>
            <a:pPr defTabSz="914400">
              <a:spcBef>
                <a:spcPts val="600"/>
              </a:spcBef>
              <a:spcAft>
                <a:spcPts val="300"/>
              </a:spcAft>
              <a:buClr>
                <a:srgbClr val="4572A0"/>
              </a:buClr>
            </a:pPr>
            <a:r>
              <a:rPr lang="en-US" sz="12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About </a:t>
            </a:r>
            <a:r>
              <a:rPr lang="en-US" sz="1200" b="1" dirty="0">
                <a:solidFill>
                  <a:srgbClr val="580000"/>
                </a:solidFill>
                <a:latin typeface="Arial Narrow" panose="020B0606020202030204" pitchFamily="34" charset="0"/>
              </a:rPr>
              <a:t>NTIA</a:t>
            </a:r>
          </a:p>
          <a:p>
            <a:pPr>
              <a:spcAft>
                <a:spcPts val="600"/>
              </a:spcAft>
            </a:pPr>
            <a:r>
              <a:rPr lang="en-US" sz="900" dirty="0" smtClean="0">
                <a:latin typeface="Arial Narrow" panose="020B0606020202030204" pitchFamily="34" charset="0"/>
              </a:rPr>
              <a:t>NTIA, an agency within</a:t>
            </a:r>
            <a:r>
              <a:rPr lang="en-US" sz="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900" dirty="0" smtClean="0">
                <a:latin typeface="Arial Narrow" panose="020B0606020202030204" pitchFamily="34" charset="0"/>
              </a:rPr>
              <a:t>the U.S</a:t>
            </a:r>
            <a:r>
              <a:rPr lang="en-US" sz="900" dirty="0">
                <a:latin typeface="Arial Narrow" panose="020B0606020202030204" pitchFamily="34" charset="0"/>
              </a:rPr>
              <a:t>. Department of </a:t>
            </a:r>
            <a:r>
              <a:rPr lang="en-US" sz="900" dirty="0" smtClean="0">
                <a:latin typeface="Arial Narrow" panose="020B0606020202030204" pitchFamily="34" charset="0"/>
              </a:rPr>
              <a:t>Commerce, is the Executive Branch</a:t>
            </a:r>
            <a:r>
              <a:rPr lang="en-US" sz="9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900" dirty="0" smtClean="0">
                <a:latin typeface="Arial Narrow" panose="020B0606020202030204" pitchFamily="34" charset="0"/>
              </a:rPr>
              <a:t>agency principally responsible </a:t>
            </a:r>
            <a:r>
              <a:rPr lang="en-US" sz="900" dirty="0">
                <a:latin typeface="Arial Narrow" panose="020B0606020202030204" pitchFamily="34" charset="0"/>
              </a:rPr>
              <a:t>for advising the President on telecommunications and information policy </a:t>
            </a:r>
            <a:r>
              <a:rPr lang="en-US" sz="900" dirty="0" smtClean="0">
                <a:latin typeface="Arial Narrow" panose="020B0606020202030204" pitchFamily="34" charset="0"/>
              </a:rPr>
              <a:t>issues. </a:t>
            </a:r>
          </a:p>
          <a:p>
            <a:pPr>
              <a:spcAft>
                <a:spcPts val="600"/>
              </a:spcAft>
            </a:pPr>
            <a:r>
              <a:rPr lang="en-US" sz="900" dirty="0" smtClean="0">
                <a:latin typeface="Arial Narrow" panose="020B0606020202030204" pitchFamily="34" charset="0"/>
              </a:rPr>
              <a:t>NTIA’s programs and policymaking focus largely on </a:t>
            </a:r>
            <a:r>
              <a:rPr lang="en-US" sz="900" dirty="0">
                <a:latin typeface="Arial Narrow" panose="020B0606020202030204" pitchFamily="34" charset="0"/>
              </a:rPr>
              <a:t>expanding broadband </a:t>
            </a:r>
            <a:r>
              <a:rPr lang="en-US" sz="900" dirty="0" smtClean="0">
                <a:latin typeface="Arial Narrow" panose="020B0606020202030204" pitchFamily="34" charset="0"/>
              </a:rPr>
              <a:t>access </a:t>
            </a:r>
            <a:r>
              <a:rPr lang="en-US" sz="900" dirty="0">
                <a:latin typeface="Arial Narrow" panose="020B0606020202030204" pitchFamily="34" charset="0"/>
              </a:rPr>
              <a:t>and </a:t>
            </a:r>
            <a:r>
              <a:rPr lang="en-US" sz="900" dirty="0" smtClean="0">
                <a:latin typeface="Arial Narrow" panose="020B0606020202030204" pitchFamily="34" charset="0"/>
              </a:rPr>
              <a:t>adoption in America, </a:t>
            </a:r>
            <a:r>
              <a:rPr lang="en-US" sz="900" dirty="0">
                <a:latin typeface="Arial Narrow" panose="020B0606020202030204" pitchFamily="34" charset="0"/>
              </a:rPr>
              <a:t>expanding the use of </a:t>
            </a:r>
            <a:r>
              <a:rPr lang="en-US" sz="900" dirty="0" smtClean="0">
                <a:latin typeface="Arial Narrow" panose="020B0606020202030204" pitchFamily="34" charset="0"/>
              </a:rPr>
              <a:t>spectrum by all users </a:t>
            </a:r>
            <a:r>
              <a:rPr lang="en-US" sz="900" dirty="0">
                <a:latin typeface="Arial Narrow" panose="020B0606020202030204" pitchFamily="34" charset="0"/>
              </a:rPr>
              <a:t>and ensuring that the Internet remains an engine for continued innovation </a:t>
            </a:r>
            <a:r>
              <a:rPr lang="en-US" sz="900" dirty="0" smtClean="0">
                <a:latin typeface="Arial Narrow" panose="020B0606020202030204" pitchFamily="34" charset="0"/>
              </a:rPr>
              <a:t>and economic </a:t>
            </a:r>
            <a:r>
              <a:rPr lang="en-US" sz="900" dirty="0">
                <a:latin typeface="Arial Narrow" panose="020B0606020202030204" pitchFamily="34" charset="0"/>
              </a:rPr>
              <a:t>growth</a:t>
            </a:r>
            <a:r>
              <a:rPr lang="en-US" sz="900" dirty="0" smtClean="0">
                <a:latin typeface="Arial Narrow" panose="020B0606020202030204" pitchFamily="34" charset="0"/>
              </a:rPr>
              <a:t>.</a:t>
            </a:r>
            <a:endParaRPr lang="en-US" sz="900" b="1" dirty="0">
              <a:solidFill>
                <a:srgbClr val="30286B"/>
              </a:solidFill>
              <a:latin typeface="Arial Narrow" panose="020B0606020202030204" pitchFamily="34" charset="0"/>
            </a:endParaRPr>
          </a:p>
          <a:p>
            <a:pPr indent="177800"/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Email</a:t>
            </a:r>
          </a:p>
          <a:p>
            <a:pPr indent="177800">
              <a:spcAft>
                <a:spcPts val="1000"/>
              </a:spcAft>
            </a:pPr>
            <a:r>
              <a:rPr lang="en-US" sz="1000" i="1" dirty="0" smtClean="0">
                <a:solidFill>
                  <a:srgbClr val="6B100D"/>
                </a:solidFill>
                <a:latin typeface="Arial Narrow" panose="020B0606020202030204" pitchFamily="34" charset="0"/>
              </a:rPr>
              <a:t>broadbandusa@ntia.doc.gov</a:t>
            </a:r>
            <a:endParaRPr lang="en-US" sz="1000" i="1" dirty="0">
              <a:latin typeface="Arial Narrow" panose="020B0606020202030204" pitchFamily="34" charset="0"/>
            </a:endParaRPr>
          </a:p>
          <a:p>
            <a:pPr indent="177800"/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Visit</a:t>
            </a:r>
          </a:p>
          <a:p>
            <a:pPr indent="177800">
              <a:spcAft>
                <a:spcPts val="1000"/>
              </a:spcAft>
            </a:pPr>
            <a:r>
              <a:rPr lang="en-US" sz="1000" i="1" dirty="0" smtClean="0">
                <a:solidFill>
                  <a:srgbClr val="6B100D"/>
                </a:solidFill>
                <a:latin typeface="Arial Narrow" panose="020B0606020202030204" pitchFamily="34" charset="0"/>
              </a:rPr>
              <a:t>www.ntia.doc.gov/broadbandusa</a:t>
            </a:r>
            <a:endParaRPr lang="en-US" sz="1000" i="1" dirty="0">
              <a:latin typeface="Arial Narrow" panose="020B0606020202030204" pitchFamily="34" charset="0"/>
            </a:endParaRPr>
          </a:p>
          <a:p>
            <a:pPr indent="177800"/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Call</a:t>
            </a:r>
          </a:p>
          <a:p>
            <a:pPr indent="177800"/>
            <a:r>
              <a:rPr lang="en-US" sz="1000" i="1" dirty="0">
                <a:solidFill>
                  <a:srgbClr val="6B100D"/>
                </a:solidFill>
                <a:latin typeface="Arial Narrow" panose="020B0606020202030204" pitchFamily="34" charset="0"/>
              </a:rPr>
              <a:t>202-482-2048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455" y="8602512"/>
            <a:ext cx="273137" cy="274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438" y="9043890"/>
            <a:ext cx="271965" cy="2743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040" y="9476614"/>
            <a:ext cx="271965" cy="274320"/>
          </a:xfrm>
          <a:prstGeom prst="rect">
            <a:avLst/>
          </a:prstGeom>
        </p:spPr>
      </p:pic>
      <p:sp>
        <p:nvSpPr>
          <p:cNvPr id="15" name="Content Placeholder 4"/>
          <p:cNvSpPr txBox="1">
            <a:spLocks/>
          </p:cNvSpPr>
          <p:nvPr/>
        </p:nvSpPr>
        <p:spPr>
          <a:xfrm>
            <a:off x="450291" y="6355183"/>
            <a:ext cx="5199009" cy="539787"/>
          </a:xfrm>
          <a:prstGeom prst="rect">
            <a:avLst/>
          </a:prstGeom>
          <a:ln>
            <a:noFill/>
          </a:ln>
        </p:spPr>
        <p:txBody>
          <a:bodyPr numCol="1" spcCol="18288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What is Included in the Community Connectivity Assessment?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endParaRPr lang="en-US" sz="1400" b="1" dirty="0" smtClean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 Narrow" panose="020B06060202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8350" y="6796353"/>
            <a:ext cx="4868963" cy="142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5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54040" y="385466"/>
            <a:ext cx="1996440" cy="7271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spcBef>
                <a:spcPts val="600"/>
              </a:spcBef>
              <a:spcAft>
                <a:spcPts val="300"/>
              </a:spcAft>
              <a:buClr>
                <a:srgbClr val="4572A0"/>
              </a:buClr>
            </a:pPr>
            <a:r>
              <a:rPr lang="en-US" sz="12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Other Resources</a:t>
            </a:r>
            <a:endParaRPr lang="en-US" sz="12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BroadbandUSA’s Broadband Adoption Toolkit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I</a:t>
            </a:r>
            <a:r>
              <a:rPr lang="en-US" sz="1000" dirty="0" smtClean="0">
                <a:latin typeface="Arial Narrow" panose="020B0606020202030204" pitchFamily="34" charset="0"/>
              </a:rPr>
              <a:t>mprove </a:t>
            </a:r>
            <a:r>
              <a:rPr lang="en-US" sz="1000" dirty="0">
                <a:latin typeface="Arial Narrow" panose="020B0606020202030204" pitchFamily="34" charset="0"/>
              </a:rPr>
              <a:t>broadband adoption using a toolkit of field-tested examples.</a:t>
            </a:r>
          </a:p>
          <a:p>
            <a:r>
              <a:rPr lang="en-US" sz="1000" i="1" dirty="0">
                <a:latin typeface="Arial Narrow" panose="020B0606020202030204" pitchFamily="34" charset="0"/>
                <a:hlinkClick r:id="rId2"/>
              </a:rPr>
              <a:t>http://go.usa.gov/c8Bvh</a:t>
            </a:r>
            <a:endParaRPr lang="en-US" sz="1000" i="1" dirty="0">
              <a:latin typeface="Arial Narrow" panose="020B0606020202030204" pitchFamily="34" charset="0"/>
            </a:endParaRPr>
          </a:p>
          <a:p>
            <a:endParaRPr lang="en-US" sz="1000" b="1" dirty="0">
              <a:solidFill>
                <a:srgbClr val="30286B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BroadbandUSA’s Guide to Public-Private Partnerships </a:t>
            </a:r>
          </a:p>
          <a:p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M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odels 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for 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combining 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public and private resources. </a:t>
            </a:r>
            <a:r>
              <a:rPr lang="en-US" sz="1000" i="1" u="sng" dirty="0">
                <a:solidFill>
                  <a:schemeClr val="accent2"/>
                </a:solidFill>
                <a:latin typeface="Arial Narrow" panose="020B0606020202030204" pitchFamily="34" charset="0"/>
                <a:hlinkClick r:id="rId3"/>
              </a:rPr>
              <a:t>http://go.usa.gov/c8BGT</a:t>
            </a:r>
            <a:endParaRPr lang="en-US" sz="1000" i="1" u="sng" dirty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endParaRPr lang="en-US" sz="1000" i="1" dirty="0">
              <a:latin typeface="Arial Narrow" panose="020B0606020202030204" pitchFamily="34" charset="0"/>
            </a:endParaRPr>
          </a:p>
          <a:p>
            <a:pPr lvl="0"/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BroadbandUSA’s Guide to Federal Funding of Broadband Projects</a:t>
            </a: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F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ederal </a:t>
            </a:r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funding for broadband planning and digital inclusion projects and 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infrastructure.</a:t>
            </a:r>
            <a:endParaRPr lang="en-US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i="1" u="sng" dirty="0">
                <a:solidFill>
                  <a:schemeClr val="accent2"/>
                </a:solidFill>
                <a:latin typeface="Arial Narrow" panose="020B0606020202030204" pitchFamily="34" charset="0"/>
                <a:hlinkClick r:id="rId4"/>
              </a:rPr>
              <a:t>http://</a:t>
            </a:r>
            <a:r>
              <a:rPr lang="en-US" sz="1000" i="1" u="sng" dirty="0" smtClean="0">
                <a:solidFill>
                  <a:schemeClr val="accent2"/>
                </a:solidFill>
                <a:latin typeface="Arial Narrow" panose="020B0606020202030204" pitchFamily="34" charset="0"/>
                <a:hlinkClick r:id="rId4"/>
              </a:rPr>
              <a:t>go.usa.gov/c8BG9</a:t>
            </a:r>
            <a:endParaRPr lang="en-US" sz="1000" i="1" u="sng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0"/>
            <a:endParaRPr lang="en-US" sz="1000" i="1" u="sng" dirty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b="1" dirty="0" err="1">
                <a:solidFill>
                  <a:srgbClr val="30286B"/>
                </a:solidFill>
                <a:latin typeface="Arial Narrow" panose="020B0606020202030204" pitchFamily="34" charset="0"/>
              </a:rPr>
              <a:t>BroadbandUSA’s</a:t>
            </a:r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 </a:t>
            </a:r>
            <a:r>
              <a:rPr lang="en-US" sz="1000" b="1" dirty="0" smtClean="0">
                <a:solidFill>
                  <a:srgbClr val="30286B"/>
                </a:solidFill>
                <a:latin typeface="Arial Narrow" panose="020B0606020202030204" pitchFamily="34" charset="0"/>
              </a:rPr>
              <a:t>Planning A Community Broadband Roadmap</a:t>
            </a:r>
            <a:endParaRPr lang="en-US" sz="1000" b="1" dirty="0">
              <a:solidFill>
                <a:srgbClr val="30286B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Six essential steps to planning your broadband projects.</a:t>
            </a:r>
            <a:endParaRPr lang="en-US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i="1" u="sng" dirty="0">
                <a:solidFill>
                  <a:schemeClr val="accent2"/>
                </a:solidFill>
                <a:latin typeface="Arial Narrow" panose="020B0606020202030204" pitchFamily="34" charset="0"/>
                <a:hlinkClick r:id="rId5"/>
              </a:rPr>
              <a:t>http://</a:t>
            </a:r>
            <a:r>
              <a:rPr lang="en-US" sz="1000" i="1" u="sng" dirty="0" smtClean="0">
                <a:solidFill>
                  <a:schemeClr val="accent2"/>
                </a:solidFill>
                <a:latin typeface="Arial Narrow" panose="020B0606020202030204" pitchFamily="34" charset="0"/>
                <a:hlinkClick r:id="rId5"/>
              </a:rPr>
              <a:t>go.usa.gov/xkpwV</a:t>
            </a:r>
            <a:endParaRPr lang="en-US" sz="1000" i="1" u="sng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0"/>
            <a:endParaRPr lang="en-US" sz="1000" i="1" u="sng" dirty="0" smtClean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b="1" dirty="0" err="1">
                <a:solidFill>
                  <a:srgbClr val="30286B"/>
                </a:solidFill>
                <a:latin typeface="Arial Narrow" panose="020B0606020202030204" pitchFamily="34" charset="0"/>
              </a:rPr>
              <a:t>BroadbandUSA’s</a:t>
            </a:r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 Guide to </a:t>
            </a:r>
            <a:r>
              <a:rPr lang="en-US" sz="1000" b="1" dirty="0" smtClean="0">
                <a:solidFill>
                  <a:srgbClr val="30286B"/>
                </a:solidFill>
                <a:latin typeface="Arial Narrow" panose="020B0606020202030204" pitchFamily="34" charset="0"/>
              </a:rPr>
              <a:t>Stakeholder Engagement</a:t>
            </a:r>
            <a:endParaRPr lang="en-US" sz="1000" b="1" dirty="0">
              <a:solidFill>
                <a:srgbClr val="30286B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Learn how to 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effectively engage stakeholders to enhance  your broadband initiatives.</a:t>
            </a:r>
            <a:endParaRPr lang="en-US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i="1" u="sng" dirty="0">
                <a:solidFill>
                  <a:schemeClr val="accent2"/>
                </a:solidFill>
                <a:latin typeface="Arial Narrow" panose="020B0606020202030204" pitchFamily="34" charset="0"/>
                <a:hlinkClick r:id="rId6"/>
              </a:rPr>
              <a:t>http://</a:t>
            </a:r>
            <a:r>
              <a:rPr lang="en-US" sz="1000" i="1" u="sng" dirty="0" smtClean="0">
                <a:solidFill>
                  <a:schemeClr val="accent2"/>
                </a:solidFill>
                <a:latin typeface="Arial Narrow" panose="020B0606020202030204" pitchFamily="34" charset="0"/>
                <a:hlinkClick r:id="rId6"/>
              </a:rPr>
              <a:t>go.usa.gov/xkpwm</a:t>
            </a:r>
            <a:r>
              <a:rPr lang="en-US" sz="1000" i="1" u="sng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</a:t>
            </a:r>
          </a:p>
          <a:p>
            <a:pPr lvl="0"/>
            <a:endParaRPr lang="en-US" sz="1000" i="1" u="sng" dirty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b="1" dirty="0" err="1">
                <a:solidFill>
                  <a:srgbClr val="30286B"/>
                </a:solidFill>
                <a:latin typeface="Arial Narrow" panose="020B0606020202030204" pitchFamily="34" charset="0"/>
              </a:rPr>
              <a:t>BroadbandUSA’s</a:t>
            </a:r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 </a:t>
            </a:r>
            <a:r>
              <a:rPr lang="en-US" sz="1000" b="1" dirty="0" smtClean="0">
                <a:solidFill>
                  <a:srgbClr val="30286B"/>
                </a:solidFill>
                <a:latin typeface="Arial Narrow" panose="020B0606020202030204" pitchFamily="34" charset="0"/>
              </a:rPr>
              <a:t>Smart Communities Toolkit</a:t>
            </a:r>
            <a:endParaRPr lang="en-US" sz="1000" b="1" dirty="0">
              <a:solidFill>
                <a:srgbClr val="30286B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P</a:t>
            </a:r>
            <a:r>
              <a:rPr lang="en-US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lan and create effective partnerships to enhance Smart application initiatives</a:t>
            </a:r>
            <a:endParaRPr lang="en-US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r>
              <a:rPr lang="en-US" sz="1000" i="1" u="sng" dirty="0">
                <a:solidFill>
                  <a:schemeClr val="accent2"/>
                </a:solidFill>
                <a:latin typeface="Arial Narrow" panose="020B0606020202030204" pitchFamily="34" charset="0"/>
              </a:rPr>
              <a:t>http://go.usa.gov/x8DMn</a:t>
            </a:r>
          </a:p>
          <a:p>
            <a:pPr lvl="0"/>
            <a:endParaRPr lang="en-US" sz="10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r>
              <a:rPr lang="en-US" sz="1000" b="1" dirty="0" smtClean="0">
                <a:solidFill>
                  <a:srgbClr val="30286B"/>
                </a:solidFill>
                <a:latin typeface="Arial Narrow" panose="020B0606020202030204" pitchFamily="34" charset="0"/>
              </a:rPr>
              <a:t>Connecting </a:t>
            </a:r>
            <a:r>
              <a:rPr lang="en-US" sz="1000" b="1" dirty="0">
                <a:solidFill>
                  <a:srgbClr val="30286B"/>
                </a:solidFill>
                <a:latin typeface="Arial Narrow" panose="020B0606020202030204" pitchFamily="34" charset="0"/>
              </a:rPr>
              <a:t>America’s Communities Map</a:t>
            </a:r>
          </a:p>
          <a:p>
            <a:r>
              <a:rPr lang="en-US" sz="1000" dirty="0">
                <a:latin typeface="Arial Narrow" panose="020B0606020202030204" pitchFamily="34" charset="0"/>
              </a:rPr>
              <a:t>I</a:t>
            </a:r>
            <a:r>
              <a:rPr lang="en-US" sz="1000" dirty="0" smtClean="0">
                <a:latin typeface="Arial Narrow" panose="020B0606020202030204" pitchFamily="34" charset="0"/>
              </a:rPr>
              <a:t>nteractive </a:t>
            </a:r>
            <a:r>
              <a:rPr lang="en-US" sz="1000" dirty="0">
                <a:latin typeface="Arial Narrow" panose="020B0606020202030204" pitchFamily="34" charset="0"/>
              </a:rPr>
              <a:t>map of assets funded by the Broadband Technology Opportunities Program (BTOP).</a:t>
            </a:r>
          </a:p>
          <a:p>
            <a:r>
              <a:rPr lang="en-US" sz="1000" i="1" dirty="0">
                <a:latin typeface="Arial Narrow" panose="020B0606020202030204" pitchFamily="34" charset="0"/>
                <a:hlinkClick r:id="rId7"/>
              </a:rPr>
              <a:t>http://</a:t>
            </a:r>
            <a:r>
              <a:rPr lang="en-US" sz="1000" i="1" dirty="0" smtClean="0">
                <a:latin typeface="Arial Narrow" panose="020B0606020202030204" pitchFamily="34" charset="0"/>
                <a:hlinkClick r:id="rId7"/>
              </a:rPr>
              <a:t>go.usa.gov/c8BfR</a:t>
            </a:r>
            <a:endParaRPr lang="en-US" sz="1000" i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175260" y="332126"/>
            <a:ext cx="5364480" cy="1525249"/>
          </a:xfrm>
          <a:prstGeom prst="rect">
            <a:avLst/>
          </a:prstGeom>
          <a:ln>
            <a:noFill/>
          </a:ln>
        </p:spPr>
        <p:txBody>
          <a:bodyPr numCol="1" spcCol="18288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The BroadbandUSA Community Connectivity Framework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000" dirty="0" smtClean="0">
                <a:latin typeface="Arial Narrow" panose="020B0606020202030204" pitchFamily="34" charset="0"/>
              </a:rPr>
              <a:t>The Assessment is composed of 12 planning modules. Modules include localized data from national sources and </a:t>
            </a:r>
            <a:r>
              <a:rPr lang="en-US" sz="1000" dirty="0" smtClean="0">
                <a:latin typeface="Arial Narrow" panose="020B0606020202030204" pitchFamily="34" charset="0"/>
              </a:rPr>
              <a:t>prompts </a:t>
            </a:r>
            <a:r>
              <a:rPr lang="en-US" sz="1000" dirty="0" smtClean="0">
                <a:latin typeface="Arial Narrow" panose="020B0606020202030204" pitchFamily="34" charset="0"/>
              </a:rPr>
              <a:t>designed to facilitate deep conversations about broadband </a:t>
            </a:r>
            <a:r>
              <a:rPr lang="en-US" sz="1000" dirty="0" smtClean="0">
                <a:latin typeface="Arial Narrow" panose="020B0606020202030204" pitchFamily="34" charset="0"/>
              </a:rPr>
              <a:t>infrastructure </a:t>
            </a:r>
            <a:r>
              <a:rPr lang="en-US" sz="1000" dirty="0" smtClean="0">
                <a:latin typeface="Arial Narrow" panose="020B0606020202030204" pitchFamily="34" charset="0"/>
              </a:rPr>
              <a:t>and availability; broadband adoption and digital </a:t>
            </a:r>
            <a:r>
              <a:rPr lang="en-US" sz="1000" dirty="0" smtClean="0">
                <a:latin typeface="Arial Narrow" panose="020B0606020202030204" pitchFamily="34" charset="0"/>
              </a:rPr>
              <a:t>skills; </a:t>
            </a:r>
            <a:r>
              <a:rPr lang="en-US" sz="1000" dirty="0" smtClean="0">
                <a:latin typeface="Arial Narrow" panose="020B0606020202030204" pitchFamily="34" charset="0"/>
              </a:rPr>
              <a:t>and community priorities and leadership. The </a:t>
            </a:r>
            <a:r>
              <a:rPr lang="en-US" sz="1000" dirty="0" smtClean="0">
                <a:latin typeface="Arial Narrow" panose="020B0606020202030204" pitchFamily="34" charset="0"/>
              </a:rPr>
              <a:t>resulting report integrates </a:t>
            </a:r>
            <a:r>
              <a:rPr lang="en-US" sz="1000" dirty="0" smtClean="0">
                <a:latin typeface="Arial Narrow" panose="020B0606020202030204" pitchFamily="34" charset="0"/>
              </a:rPr>
              <a:t>national data with local </a:t>
            </a:r>
            <a:r>
              <a:rPr lang="en-US" sz="1000" dirty="0" smtClean="0">
                <a:latin typeface="Arial Narrow" panose="020B0606020202030204" pitchFamily="34" charset="0"/>
              </a:rPr>
              <a:t>wisdom and links to relevant resources </a:t>
            </a:r>
            <a:r>
              <a:rPr lang="en-US" sz="1000" dirty="0" smtClean="0">
                <a:latin typeface="Arial Narrow" panose="020B0606020202030204" pitchFamily="34" charset="0"/>
              </a:rPr>
              <a:t>to help </a:t>
            </a:r>
            <a:r>
              <a:rPr lang="en-US" sz="1000" dirty="0" smtClean="0">
                <a:latin typeface="Arial Narrow" panose="020B0606020202030204" pitchFamily="34" charset="0"/>
              </a:rPr>
              <a:t>support local action. 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000" dirty="0" smtClean="0">
                <a:latin typeface="Arial Narrow" panose="020B0606020202030204" pitchFamily="34" charset="0"/>
              </a:rPr>
              <a:t>Local planning teams or individuals can explore all or some of the modules and can re-assess every year or two as technology requirements and local priorities evolve. The BroadbandUSA Community Connectivity Framework </a:t>
            </a:r>
            <a:r>
              <a:rPr lang="en-US" sz="1000" dirty="0" smtClean="0">
                <a:latin typeface="Arial Narrow" panose="020B0606020202030204" pitchFamily="34" charset="0"/>
              </a:rPr>
              <a:t>spans </a:t>
            </a:r>
            <a:r>
              <a:rPr lang="en-US" sz="1000" dirty="0" smtClean="0">
                <a:latin typeface="Arial Narrow" panose="020B0606020202030204" pitchFamily="34" charset="0"/>
              </a:rPr>
              <a:t>three key areas for broadband leaders to explore: access, adoption and community.  </a:t>
            </a:r>
          </a:p>
          <a:p>
            <a:pPr marL="0" indent="0">
              <a:buNone/>
            </a:pPr>
            <a:endParaRPr lang="en-US" sz="1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Access – Broadband Infrastructure and Availability</a:t>
            </a:r>
          </a:p>
          <a:p>
            <a:pPr marL="0" indent="0">
              <a:buNone/>
            </a:pPr>
            <a:endParaRPr lang="en-US" sz="1000" dirty="0" smtClean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Broadband Access</a:t>
            </a:r>
            <a:r>
              <a:rPr lang="en-US" sz="1100" dirty="0" smtClean="0">
                <a:latin typeface="Arial Narrow" panose="020B0606020202030204" pitchFamily="34" charset="0"/>
              </a:rPr>
              <a:t>: What broadband services are available in your locality (e.g., wireline and fixed mobile)?</a:t>
            </a: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Mobile Access</a:t>
            </a:r>
            <a:r>
              <a:rPr lang="en-US" sz="1100" dirty="0" smtClean="0">
                <a:latin typeface="Arial Narrow" panose="020B0606020202030204" pitchFamily="34" charset="0"/>
              </a:rPr>
              <a:t>: What cellular technology and coverage is available in your area?</a:t>
            </a: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Provider Engagement</a:t>
            </a:r>
            <a:r>
              <a:rPr lang="en-US" sz="1100" dirty="0" smtClean="0">
                <a:latin typeface="Arial Narrow" panose="020B0606020202030204" pitchFamily="34" charset="0"/>
              </a:rPr>
              <a:t>: </a:t>
            </a:r>
            <a:r>
              <a:rPr lang="en-US" sz="1100" dirty="0">
                <a:latin typeface="Arial Narrow" panose="020B0606020202030204" pitchFamily="34" charset="0"/>
              </a:rPr>
              <a:t>Are there opportunities to further strengthen partnerships with existing and new service providers</a:t>
            </a:r>
            <a:r>
              <a:rPr lang="en-US" sz="1100" dirty="0" smtClean="0">
                <a:latin typeface="Arial Narrow" panose="020B0606020202030204" pitchFamily="34" charset="0"/>
              </a:rPr>
              <a:t>?</a:t>
            </a:r>
            <a:r>
              <a:rPr lang="en-US" sz="1100" dirty="0">
                <a:latin typeface="Arial Narrow" panose="020B0606020202030204" pitchFamily="34" charset="0"/>
              </a:rPr>
              <a:t> </a:t>
            </a:r>
            <a:endParaRPr lang="en-US" sz="1100" dirty="0" smtClean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Public Assets</a:t>
            </a:r>
            <a:r>
              <a:rPr lang="en-US" sz="1100" dirty="0" smtClean="0">
                <a:latin typeface="Arial Narrow" panose="020B0606020202030204" pitchFamily="34" charset="0"/>
              </a:rPr>
              <a:t>: </a:t>
            </a:r>
            <a:r>
              <a:rPr lang="en-US" sz="1100" dirty="0">
                <a:latin typeface="Arial Narrow" panose="020B0606020202030204" pitchFamily="34" charset="0"/>
              </a:rPr>
              <a:t>How do local policies support the use of public assets, enhance advanced telecommunications, and serve the public </a:t>
            </a:r>
            <a:r>
              <a:rPr lang="en-US" sz="1100" dirty="0" smtClean="0">
                <a:latin typeface="Arial Narrow" panose="020B0606020202030204" pitchFamily="34" charset="0"/>
              </a:rPr>
              <a:t>good</a:t>
            </a:r>
            <a:r>
              <a:rPr lang="en-US" sz="1100" dirty="0">
                <a:latin typeface="Arial Narrow" panose="020B0606020202030204" pitchFamily="34" charset="0"/>
              </a:rPr>
              <a:t>?</a:t>
            </a:r>
            <a:endParaRPr lang="en-US" sz="11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None/>
            </a:pPr>
            <a:endParaRPr lang="en-US" sz="900" b="1" dirty="0" smtClean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Adoption </a:t>
            </a:r>
            <a:r>
              <a:rPr lang="en-US" sz="1400" b="1" dirty="0">
                <a:solidFill>
                  <a:srgbClr val="580000"/>
                </a:solidFill>
                <a:latin typeface="Arial Narrow" panose="020B0606020202030204" pitchFamily="34" charset="0"/>
              </a:rPr>
              <a:t>– </a:t>
            </a: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Digital Inclusion and Workforce Skills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9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Adoption and Use</a:t>
            </a:r>
            <a:r>
              <a:rPr lang="en-US" sz="1100" dirty="0" smtClean="0">
                <a:latin typeface="Arial Narrow" panose="020B0606020202030204" pitchFamily="34" charset="0"/>
              </a:rPr>
              <a:t>: </a:t>
            </a:r>
            <a:r>
              <a:rPr lang="en-US" sz="1100" dirty="0">
                <a:latin typeface="Arial Narrow" panose="020B0606020202030204" pitchFamily="34" charset="0"/>
              </a:rPr>
              <a:t>Who is using the Internet? Are there digital divides</a:t>
            </a:r>
            <a:r>
              <a:rPr lang="en-US" sz="1100" dirty="0" smtClean="0">
                <a:latin typeface="Arial Narrow" panose="020B0606020202030204" pitchFamily="34" charset="0"/>
              </a:rPr>
              <a:t>?</a:t>
            </a: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Digital Inclusion</a:t>
            </a:r>
            <a:r>
              <a:rPr lang="en-US" sz="1100" dirty="0" smtClean="0">
                <a:latin typeface="Arial Narrow" panose="020B0606020202030204" pitchFamily="34" charset="0"/>
              </a:rPr>
              <a:t>: What proactive measures are you taking to ensure digital equity?</a:t>
            </a:r>
            <a:endParaRPr lang="en-US" sz="11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Digital Skills</a:t>
            </a:r>
            <a:r>
              <a:rPr lang="en-US" sz="1100" dirty="0" smtClean="0">
                <a:latin typeface="Arial Narrow" panose="020B0606020202030204" pitchFamily="34" charset="0"/>
              </a:rPr>
              <a:t>: Do programs provide a ladder for residents to gain digital proficiencies - from basics to coding?</a:t>
            </a:r>
            <a:endParaRPr lang="en-US" sz="11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Device Ownership</a:t>
            </a:r>
            <a:r>
              <a:rPr lang="en-US" sz="1100" dirty="0" smtClean="0">
                <a:latin typeface="Arial Narrow" panose="020B0606020202030204" pitchFamily="34" charset="0"/>
              </a:rPr>
              <a:t>: Do people have access to the devices they need to learn, create and participate?</a:t>
            </a:r>
            <a:endParaRPr lang="en-US" sz="11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580000"/>
                </a:solidFill>
                <a:latin typeface="Arial Narrow" panose="020B0606020202030204" pitchFamily="34" charset="0"/>
              </a:rPr>
              <a:t>Community – Leadership and Context</a:t>
            </a:r>
            <a:endParaRPr lang="en-US" sz="14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9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Leadership</a:t>
            </a:r>
            <a:r>
              <a:rPr lang="en-US" sz="1100" dirty="0" smtClean="0">
                <a:latin typeface="Arial Narrow" panose="020B0606020202030204" pitchFamily="34" charset="0"/>
              </a:rPr>
              <a:t>: How is your community organized to take action and improve broadband?</a:t>
            </a:r>
            <a:endParaRPr lang="en-US" sz="11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Community Priorities</a:t>
            </a:r>
            <a:r>
              <a:rPr lang="en-US" sz="1100" dirty="0" smtClean="0">
                <a:latin typeface="Arial Narrow" panose="020B0606020202030204" pitchFamily="34" charset="0"/>
              </a:rPr>
              <a:t>: What issues draw us to take action to improve broadband?</a:t>
            </a:r>
            <a:endParaRPr lang="en-US" sz="11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Stakeholder Engagement</a:t>
            </a:r>
            <a:r>
              <a:rPr lang="en-US" sz="1100" dirty="0" smtClean="0">
                <a:latin typeface="Arial Narrow" panose="020B0606020202030204" pitchFamily="34" charset="0"/>
              </a:rPr>
              <a:t>: Who are your stakeholders? Which stakeholders have interest or influence on your broadband project?</a:t>
            </a:r>
            <a:endParaRPr lang="en-US" sz="1100" dirty="0">
              <a:latin typeface="Arial Narrow" panose="020B0606020202030204" pitchFamily="34" charset="0"/>
            </a:endParaRPr>
          </a:p>
          <a:p>
            <a:pPr marL="168275" indent="-168275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4572A0"/>
              </a:buClr>
              <a:buBlip>
                <a:blip r:embed="rId8"/>
              </a:buBlip>
            </a:pPr>
            <a:r>
              <a:rPr lang="en-US" sz="1100" b="1" dirty="0" smtClean="0">
                <a:latin typeface="Arial Narrow" panose="020B0606020202030204" pitchFamily="34" charset="0"/>
              </a:rPr>
              <a:t>Policy Environment</a:t>
            </a:r>
            <a:r>
              <a:rPr lang="en-US" sz="1100" dirty="0" smtClean="0">
                <a:latin typeface="Arial Narrow" panose="020B0606020202030204" pitchFamily="34" charset="0"/>
              </a:rPr>
              <a:t>: </a:t>
            </a:r>
            <a:r>
              <a:rPr lang="en-US" sz="1100" dirty="0">
                <a:latin typeface="Arial Narrow" panose="020B0606020202030204" pitchFamily="34" charset="0"/>
              </a:rPr>
              <a:t>Are there regional or state resources or regulations that impact local planning and investment?</a:t>
            </a:r>
            <a:endParaRPr lang="en-US" sz="1100" b="1" dirty="0">
              <a:solidFill>
                <a:srgbClr val="58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32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TIA">
      <a:dk1>
        <a:sysClr val="windowText" lastClr="000000"/>
      </a:dk1>
      <a:lt1>
        <a:sysClr val="window" lastClr="FFFFFF"/>
      </a:lt1>
      <a:dk2>
        <a:srgbClr val="08446C"/>
      </a:dk2>
      <a:lt2>
        <a:srgbClr val="FFFFFF"/>
      </a:lt2>
      <a:accent1>
        <a:srgbClr val="0D67A7"/>
      </a:accent1>
      <a:accent2>
        <a:srgbClr val="BB0F20"/>
      </a:accent2>
      <a:accent3>
        <a:srgbClr val="BFBFBF"/>
      </a:accent3>
      <a:accent4>
        <a:srgbClr val="F6CA43"/>
      </a:accent4>
      <a:accent5>
        <a:srgbClr val="0095D9"/>
      </a:accent5>
      <a:accent6>
        <a:srgbClr val="0DA732"/>
      </a:accent6>
      <a:hlink>
        <a:srgbClr val="BB0F20"/>
      </a:hlink>
      <a:folHlink>
        <a:srgbClr val="BB0F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TIA">
    <a:dk1>
      <a:sysClr val="windowText" lastClr="000000"/>
    </a:dk1>
    <a:lt1>
      <a:sysClr val="window" lastClr="FFFFFF"/>
    </a:lt1>
    <a:dk2>
      <a:srgbClr val="08446C"/>
    </a:dk2>
    <a:lt2>
      <a:srgbClr val="FFFFFF"/>
    </a:lt2>
    <a:accent1>
      <a:srgbClr val="0D67A7"/>
    </a:accent1>
    <a:accent2>
      <a:srgbClr val="BB0F20"/>
    </a:accent2>
    <a:accent3>
      <a:srgbClr val="BFBFBF"/>
    </a:accent3>
    <a:accent4>
      <a:srgbClr val="F6CA43"/>
    </a:accent4>
    <a:accent5>
      <a:srgbClr val="0095D9"/>
    </a:accent5>
    <a:accent6>
      <a:srgbClr val="0DA732"/>
    </a:accent6>
    <a:hlink>
      <a:srgbClr val="BB0F20"/>
    </a:hlink>
    <a:folHlink>
      <a:srgbClr val="BB0F2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43D014114C446A22C9029E083BA56" ma:contentTypeVersion="0" ma:contentTypeDescription="Create a new document." ma:contentTypeScope="" ma:versionID="3dee8d2cde56702cc210ac42ecf7736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21CC087-43C5-4C1D-B842-AFAD39ADA25B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5B2568-E56E-4060-8410-99C5E88F2A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455E8-A493-420B-959D-7F66B0F31F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OnePager_Transition_101216</Template>
  <TotalTime>6918</TotalTime>
  <Words>932</Words>
  <Application>Microsoft Office PowerPoint</Application>
  <PresentationFormat>Custom</PresentationFormat>
  <Paragraphs>79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Booz Allen Hamilton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Heller, Emily [USA]</dc:creator>
  <cp:lastModifiedBy>Perry, Karen</cp:lastModifiedBy>
  <cp:revision>70</cp:revision>
  <cp:lastPrinted>2016-12-15T23:02:57Z</cp:lastPrinted>
  <dcterms:created xsi:type="dcterms:W3CDTF">2016-10-17T13:19:13Z</dcterms:created>
  <dcterms:modified xsi:type="dcterms:W3CDTF">2017-06-21T16:46:00Z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0x0101001B743D014114C446A22C9029E083BA56</vt:lpwstr>
  </property>
</Properties>
</file>